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415" r:id="rId3"/>
    <p:sldId id="329" r:id="rId4"/>
    <p:sldId id="437" r:id="rId5"/>
    <p:sldId id="439" r:id="rId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FF"/>
    <a:srgbClr val="00FF00"/>
    <a:srgbClr val="00CC00"/>
    <a:srgbClr val="FF00FF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82767" autoAdjust="0"/>
  </p:normalViewPr>
  <p:slideViewPr>
    <p:cSldViewPr snapToGrid="0" snapToObjects="1">
      <p:cViewPr varScale="1">
        <p:scale>
          <a:sx n="123" d="100"/>
          <a:sy n="123" d="100"/>
        </p:scale>
        <p:origin x="9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5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7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Advanced Program Control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310030"/>
            <a:ext cx="7038666" cy="656892"/>
          </a:xfrm>
        </p:spPr>
        <p:txBody>
          <a:bodyPr/>
          <a:lstStyle/>
          <a:p>
            <a:r>
              <a:rPr lang="en-US" dirty="0"/>
              <a:t>Exceptions, Variadic Functions, and Modules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76F0E1E-83DE-41D2-A9CD-5510D4D1E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5444" y="2411089"/>
            <a:ext cx="3012848" cy="18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2DCFF-BFAC-44CE-9182-8481D4671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1242"/>
            <a:ext cx="9144000" cy="48434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uses the try-catch model of exception handling.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AC359-95B1-4AC8-8890-3CD84D6A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02589"/>
            <a:ext cx="8555870" cy="639485"/>
          </a:xfrm>
        </p:spPr>
        <p:txBody>
          <a:bodyPr/>
          <a:lstStyle/>
          <a:p>
            <a:pPr algn="ctr"/>
            <a:r>
              <a:rPr lang="en-US" dirty="0"/>
              <a:t>Exception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121FD-2E9C-4AA3-82C0-504FC0FA0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27F51-530D-4656-B50D-56A34001A2B1}"/>
              </a:ext>
            </a:extLst>
          </p:cNvPr>
          <p:cNvSpPr txBox="1"/>
          <p:nvPr/>
        </p:nvSpPr>
        <p:spPr>
          <a:xfrm>
            <a:off x="1726233" y="1459039"/>
            <a:ext cx="5683316" cy="26776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"Welcome to the number guessing game!"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"Enter your guess: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end='')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try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guess = int(input())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Typecast input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guess == 42: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"Brilliant guess!"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"Better luck next time."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except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ValueError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error: 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"Caught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ValueError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str(error))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except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Exception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error: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"Caught unknown error:"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str(error))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EC7D-66F6-4726-A8C4-ADEE05C37A72}"/>
              </a:ext>
            </a:extLst>
          </p:cNvPr>
          <p:cNvSpPr txBox="1"/>
          <p:nvPr/>
        </p:nvSpPr>
        <p:spPr>
          <a:xfrm>
            <a:off x="1726234" y="4176977"/>
            <a:ext cx="568331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Welcome to the number guessing game!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your guess: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Caught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ValueError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invalid literal for int() with base 10: 'Four'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DCD33-7A42-431D-8E1B-4F9132A69D2B}"/>
              </a:ext>
            </a:extLst>
          </p:cNvPr>
          <p:cNvSpPr/>
          <p:nvPr/>
        </p:nvSpPr>
        <p:spPr>
          <a:xfrm>
            <a:off x="3241447" y="4357361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923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84" y="896871"/>
            <a:ext cx="8233232" cy="411579"/>
          </a:xfrm>
        </p:spPr>
        <p:txBody>
          <a:bodyPr/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dirty="0"/>
              <a:t>Functions are </a:t>
            </a:r>
            <a:r>
              <a:rPr lang="en-US" u="sng" dirty="0"/>
              <a:t>first class objects</a:t>
            </a:r>
            <a:r>
              <a:rPr lang="en-US" dirty="0"/>
              <a:t> in Python: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35" y="342064"/>
            <a:ext cx="8126330" cy="584409"/>
          </a:xfrm>
        </p:spPr>
        <p:txBody>
          <a:bodyPr/>
          <a:lstStyle/>
          <a:p>
            <a:pPr algn="ctr"/>
            <a:r>
              <a:rPr lang="en-US" dirty="0"/>
              <a:t>Function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26B54-DD47-4723-A51C-1644E930CA2E}"/>
              </a:ext>
            </a:extLst>
          </p:cNvPr>
          <p:cNvSpPr txBox="1"/>
          <p:nvPr/>
        </p:nvSpPr>
        <p:spPr>
          <a:xfrm>
            <a:off x="508835" y="1295810"/>
            <a:ext cx="5338348" cy="330859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users = [[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"Rob"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25,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"English"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], 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"Jane"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27,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"Spanish"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]]</a:t>
            </a: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compare_no_case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lhs.lower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==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rhs.lower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find_user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username,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str.__eq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__):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list(zip(*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))[0]</a:t>
            </a:r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 #</a:t>
            </a:r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</a:rPr>
              <a:t> zip(users[0], users[1], …)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index, entry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enumerate(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(entry, username):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return index,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[index]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 None </a:t>
            </a:r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</a:rPr>
              <a:t> If user wasn’t found, return None.</a:t>
            </a:r>
            <a:endParaRPr lang="en-US" sz="11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index, user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find_user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(users,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"jane"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compare_no_case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if index: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print(user[0],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"is"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user[1],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"and speaks"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user[2])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else: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print("User not found.")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67E67-9240-43EE-A7FD-6C6EE18F144C}"/>
              </a:ext>
            </a:extLst>
          </p:cNvPr>
          <p:cNvSpPr txBox="1"/>
          <p:nvPr/>
        </p:nvSpPr>
        <p:spPr>
          <a:xfrm>
            <a:off x="508835" y="4624310"/>
            <a:ext cx="5338348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Jane is 27 and speaks Spanish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ECD62-21CB-43B8-937F-AFFE92CD920A}"/>
              </a:ext>
            </a:extLst>
          </p:cNvPr>
          <p:cNvSpPr txBox="1"/>
          <p:nvPr/>
        </p:nvSpPr>
        <p:spPr>
          <a:xfrm>
            <a:off x="4518549" y="1542116"/>
            <a:ext cx="4116616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u="sng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Unpacking the line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…zip(*users)…	-&gt; …zip(users[0], users[1],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etc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)… </a:t>
            </a:r>
          </a:p>
          <a:p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</a:rPr>
              <a:t> convert list elements into individual parameters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…(zip())…	-&gt; [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"Rob"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25,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"English"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			   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"Jane"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27,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"Spanish"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</a:rPr>
              <a:t> group columns into tuples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list()[0] -&gt;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"Rob"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"Jane"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100" dirty="0">
                <a:solidFill>
                  <a:schemeClr val="accent4"/>
                </a:solidFill>
                <a:latin typeface="Consolas" panose="020B0609020204030204" pitchFamily="49" charset="0"/>
              </a:rPr>
              <a:t> cast tuples to lists and grab first element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5BCA5C4F-F745-498A-B899-1E12CB9763BE}"/>
              </a:ext>
            </a:extLst>
          </p:cNvPr>
          <p:cNvSpPr/>
          <p:nvPr/>
        </p:nvSpPr>
        <p:spPr>
          <a:xfrm>
            <a:off x="6193668" y="2219070"/>
            <a:ext cx="560934" cy="411579"/>
          </a:xfrm>
          <a:prstGeom prst="bracketPair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FCE30411-0779-48FD-A9A5-3BE781D038CB}"/>
              </a:ext>
            </a:extLst>
          </p:cNvPr>
          <p:cNvSpPr/>
          <p:nvPr/>
        </p:nvSpPr>
        <p:spPr>
          <a:xfrm>
            <a:off x="6811453" y="2219070"/>
            <a:ext cx="307361" cy="399232"/>
          </a:xfrm>
          <a:prstGeom prst="bracketPair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66290079-8A1A-4357-8F00-918ECDBB4609}"/>
              </a:ext>
            </a:extLst>
          </p:cNvPr>
          <p:cNvSpPr/>
          <p:nvPr/>
        </p:nvSpPr>
        <p:spPr>
          <a:xfrm>
            <a:off x="7175666" y="2219070"/>
            <a:ext cx="793014" cy="411579"/>
          </a:xfrm>
          <a:prstGeom prst="bracketPair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FB64-3983-4DB5-A8A1-39CB8E2DDBC0}"/>
              </a:ext>
            </a:extLst>
          </p:cNvPr>
          <p:cNvSpPr txBox="1"/>
          <p:nvPr/>
        </p:nvSpPr>
        <p:spPr>
          <a:xfrm>
            <a:off x="5955657" y="2654020"/>
            <a:ext cx="748414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list[0]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EBAE55-D9FD-463A-B922-058A5CACED2A}"/>
              </a:ext>
            </a:extLst>
          </p:cNvPr>
          <p:cNvSpPr txBox="1"/>
          <p:nvPr/>
        </p:nvSpPr>
        <p:spPr>
          <a:xfrm>
            <a:off x="6754602" y="2654020"/>
            <a:ext cx="503804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…[1]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8FE51-0C94-42EE-944D-A75BD2AB1311}"/>
              </a:ext>
            </a:extLst>
          </p:cNvPr>
          <p:cNvSpPr txBox="1"/>
          <p:nvPr/>
        </p:nvSpPr>
        <p:spPr>
          <a:xfrm>
            <a:off x="7359469" y="2654179"/>
            <a:ext cx="503804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…[2]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9EDFF9-DF86-4940-911E-D0DE55BE50A3}"/>
              </a:ext>
            </a:extLst>
          </p:cNvPr>
          <p:cNvSpPr txBox="1"/>
          <p:nvPr/>
        </p:nvSpPr>
        <p:spPr>
          <a:xfrm>
            <a:off x="603686" y="3854138"/>
            <a:ext cx="5060731" cy="677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bIns="0" rtlCol="0">
            <a:spAutoFit/>
          </a:bodyPr>
          <a:lstStyle/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index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!=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print(user[0],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"is"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user[1],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"and speaks"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user[2])</a:t>
            </a: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print("User not found.")</a:t>
            </a:r>
          </a:p>
        </p:txBody>
      </p:sp>
    </p:spTree>
    <p:extLst>
      <p:ext uri="{BB962C8B-B14F-4D97-AF65-F5344CB8AC3E}">
        <p14:creationId xmlns:p14="http://schemas.microsoft.com/office/powerpoint/2010/main" val="7435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7" grpId="0" animBg="1"/>
      <p:bldP spid="8" grpId="0" uiExpand="1" build="p" animBg="1"/>
      <p:bldP spid="8" grpId="1" build="allAtOnce" animBg="1"/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84" y="1258152"/>
            <a:ext cx="8233232" cy="411579"/>
          </a:xfrm>
        </p:spPr>
        <p:txBody>
          <a:bodyPr/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dirty="0"/>
              <a:t>Python also supports variable arguments and keywords: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35" y="630028"/>
            <a:ext cx="8126330" cy="584409"/>
          </a:xfrm>
        </p:spPr>
        <p:txBody>
          <a:bodyPr/>
          <a:lstStyle/>
          <a:p>
            <a:pPr algn="ctr"/>
            <a:r>
              <a:rPr lang="en-US" dirty="0"/>
              <a:t>Variable Arguments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26B54-DD47-4723-A51C-1644E930CA2E}"/>
              </a:ext>
            </a:extLst>
          </p:cNvPr>
          <p:cNvSpPr txBox="1"/>
          <p:nvPr/>
        </p:nvSpPr>
        <p:spPr>
          <a:xfrm>
            <a:off x="1052440" y="1720156"/>
            <a:ext cx="7039119" cy="26314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(name, *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arg_list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caps=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**keywords):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period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keywords.pop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"period"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"!!!"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comma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keywords.pop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"comma"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"..."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new_args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[]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entry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arg_list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caps: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entry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entry.upper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  <a:b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new_args.append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entry.replace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period).replace(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","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comma))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print(name +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new_args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**keywords)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"Bob"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"Like and share, if you love your country."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"Thanks."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"--"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67E67-9240-43EE-A7FD-6C6EE18F144C}"/>
              </a:ext>
            </a:extLst>
          </p:cNvPr>
          <p:cNvSpPr txBox="1"/>
          <p:nvPr/>
        </p:nvSpPr>
        <p:spPr>
          <a:xfrm>
            <a:off x="1052440" y="4428649"/>
            <a:ext cx="7039121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Bob:--LIKE AND SHARE... IF YOU LOVE YOUR COUNTRY!!!--THANKS!!!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3A8BE-E517-4FA6-9C59-27E2DC3F05C7}"/>
              </a:ext>
            </a:extLst>
          </p:cNvPr>
          <p:cNvSpPr txBox="1"/>
          <p:nvPr/>
        </p:nvSpPr>
        <p:spPr>
          <a:xfrm>
            <a:off x="5455388" y="1720156"/>
            <a:ext cx="2636171" cy="14465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u="sng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Variables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 =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"Bob"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arg_list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"Like…"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"Thanks."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caps: True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keywords: {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</a:rPr>
              <a:t>sep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"--"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period: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"!!!"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comma: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"..."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new_args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24041D-A68C-48F4-94A3-B1157358105E}"/>
              </a:ext>
            </a:extLst>
          </p:cNvPr>
          <p:cNvSpPr/>
          <p:nvPr/>
        </p:nvSpPr>
        <p:spPr>
          <a:xfrm>
            <a:off x="6215588" y="2887588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"LIKE…"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6368C-C6DA-408C-B3C4-6C9CD469B3C1}"/>
              </a:ext>
            </a:extLst>
          </p:cNvPr>
          <p:cNvSpPr/>
          <p:nvPr/>
        </p:nvSpPr>
        <p:spPr>
          <a:xfrm>
            <a:off x="6976248" y="2887588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"THANKS!!!"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85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84" y="997871"/>
            <a:ext cx="8233232" cy="411579"/>
          </a:xfrm>
        </p:spPr>
        <p:txBody>
          <a:bodyPr/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dirty="0"/>
              <a:t>The basic unit for functionality import in python is the </a:t>
            </a:r>
            <a:r>
              <a:rPr lang="en-US" b="1" dirty="0">
                <a:solidFill>
                  <a:srgbClr val="00CC00"/>
                </a:solidFill>
              </a:rPr>
              <a:t>module</a:t>
            </a:r>
            <a:r>
              <a:rPr lang="en-US" dirty="0"/>
              <a:t> class.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35" y="440474"/>
            <a:ext cx="8126330" cy="584409"/>
          </a:xfrm>
        </p:spPr>
        <p:txBody>
          <a:bodyPr/>
          <a:lstStyle/>
          <a:p>
            <a:pPr algn="ctr"/>
            <a:r>
              <a:rPr lang="en-US" dirty="0"/>
              <a:t>Modules &amp; Importing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26B54-DD47-4723-A51C-1644E930CA2E}"/>
              </a:ext>
            </a:extLst>
          </p:cNvPr>
          <p:cNvSpPr txBox="1"/>
          <p:nvPr/>
        </p:nvSpPr>
        <p:spPr>
          <a:xfrm>
            <a:off x="680420" y="1457738"/>
            <a:ext cx="4617030" cy="19543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(name, *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arg_list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caps=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**keywords):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pd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keywords.pop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"period"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"!!!"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cm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keywords.pop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"comma"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"..."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[]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arg_list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caps: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argy.upper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args.append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arg.replace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"."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pd).replace(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","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cm))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print(name +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**keywords)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67E67-9240-43EE-A7FD-6C6EE18F144C}"/>
              </a:ext>
            </a:extLst>
          </p:cNvPr>
          <p:cNvSpPr txBox="1"/>
          <p:nvPr/>
        </p:nvSpPr>
        <p:spPr>
          <a:xfrm>
            <a:off x="5414134" y="1457740"/>
            <a:ext cx="3311057" cy="330859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troll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type(troll)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&lt;class 'module'&gt;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math as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maths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type(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&lt;class 'module'&gt;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from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cmath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import phase as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get_phase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type(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&lt;class '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builtin_function_or_method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'&gt;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type(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troll.troll_print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&lt;class 'function’&gt;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callable(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troll.troll_print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# careful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import inspect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inspect.ismodule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(inspect)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inspect.isfunction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troll.troll_print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E3158-D468-4E8B-8612-D2AFDE0426C6}"/>
              </a:ext>
            </a:extLst>
          </p:cNvPr>
          <p:cNvSpPr txBox="1"/>
          <p:nvPr/>
        </p:nvSpPr>
        <p:spPr>
          <a:xfrm>
            <a:off x="680422" y="3489063"/>
            <a:ext cx="4617030" cy="12772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cmath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from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 </a:t>
            </a:r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ceil</a:t>
            </a: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troll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cmath.phase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 + 2j)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ceil(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lulz.troll_print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“Math Guy"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"Here's a number:"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my_phase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91056-75E8-4D77-B449-0ABDEF91566F}"/>
              </a:ext>
            </a:extLst>
          </p:cNvPr>
          <p:cNvSpPr/>
          <p:nvPr/>
        </p:nvSpPr>
        <p:spPr>
          <a:xfrm>
            <a:off x="1674864" y="3819328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lulz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191C12-1CA1-45EA-B9C1-2363AABBC01E}"/>
              </a:ext>
            </a:extLst>
          </p:cNvPr>
          <p:cNvSpPr txBox="1"/>
          <p:nvPr/>
        </p:nvSpPr>
        <p:spPr>
          <a:xfrm rot="16200000">
            <a:off x="-427576" y="2304124"/>
            <a:ext cx="1954381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troll.py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7CBDE6-9357-4C6C-949C-035D09602C70}"/>
              </a:ext>
            </a:extLst>
          </p:cNvPr>
          <p:cNvSpPr txBox="1"/>
          <p:nvPr/>
        </p:nvSpPr>
        <p:spPr>
          <a:xfrm rot="16200000">
            <a:off x="-89021" y="3996895"/>
            <a:ext cx="1277275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proggy.py</a:t>
            </a:r>
          </a:p>
        </p:txBody>
      </p:sp>
    </p:spTree>
    <p:extLst>
      <p:ext uri="{BB962C8B-B14F-4D97-AF65-F5344CB8AC3E}">
        <p14:creationId xmlns:p14="http://schemas.microsoft.com/office/powerpoint/2010/main" val="398087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9" grpId="0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33462</TotalTime>
  <Words>916</Words>
  <Application>Microsoft Office PowerPoint</Application>
  <PresentationFormat>On-screen Show (16:9)</PresentationFormat>
  <Paragraphs>146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Advanced Program Control</vt:lpstr>
      <vt:lpstr>Exception Handling</vt:lpstr>
      <vt:lpstr>Function Type</vt:lpstr>
      <vt:lpstr>Variable Arguments</vt:lpstr>
      <vt:lpstr>Modules &amp; Importing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jennifercremer@gmail.com</cp:lastModifiedBy>
  <cp:revision>705</cp:revision>
  <cp:lastPrinted>2014-01-31T19:29:42Z</cp:lastPrinted>
  <dcterms:created xsi:type="dcterms:W3CDTF">2013-09-18T13:46:37Z</dcterms:created>
  <dcterms:modified xsi:type="dcterms:W3CDTF">2021-05-15T18:47:06Z</dcterms:modified>
</cp:coreProperties>
</file>